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  <p:sldId id="261" r:id="rId5"/>
    <p:sldId id="263" r:id="rId6"/>
    <p:sldId id="262" r:id="rId7"/>
    <p:sldId id="260" r:id="rId8"/>
    <p:sldId id="264" r:id="rId9"/>
    <p:sldId id="266" r:id="rId10"/>
    <p:sldId id="268" r:id="rId11"/>
    <p:sldId id="269" r:id="rId12"/>
    <p:sldId id="267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446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7/2/2025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opentdb.com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44958B8-57B6-4B37-8A18-D54A32EC2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illustration design of ppt template front page Stock Photo - Alamy">
            <a:extLst>
              <a:ext uri="{FF2B5EF4-FFF2-40B4-BE49-F238E27FC236}">
                <a16:creationId xmlns:a16="http://schemas.microsoft.com/office/drawing/2014/main" id="{5D5BF732-66ED-8D01-7072-A6E54F625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5902"/>
          <a:stretch>
            <a:fillRect/>
          </a:stretch>
        </p:blipFill>
        <p:spPr bwMode="auto">
          <a:xfrm>
            <a:off x="486138" y="488137"/>
            <a:ext cx="11227442" cy="5883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E4A740-3A69-42A5-8AC0-3905D518F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283C010-53D7-404B-9300-DB1BAE1EA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8956"/>
            <a:ext cx="12234672" cy="658368"/>
            <a:chOff x="-18288" y="3128956"/>
            <a:chExt cx="12234672" cy="658368"/>
          </a:xfrm>
        </p:grpSpPr>
        <p:sp useBgFill="1">
          <p:nvSpPr>
            <p:cNvPr id="12" name="Rounded Rectangle 21">
              <a:extLst>
                <a:ext uri="{FF2B5EF4-FFF2-40B4-BE49-F238E27FC236}">
                  <a16:creationId xmlns:a16="http://schemas.microsoft.com/office/drawing/2014/main" id="{DFC03671-D6D3-4BA9-AD3E-6ADE11D07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D51935-8C23-4BCB-987B-F5AC9E3D94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14" name="Rounded Rectangle 27">
              <a:extLst>
                <a:ext uri="{FF2B5EF4-FFF2-40B4-BE49-F238E27FC236}">
                  <a16:creationId xmlns:a16="http://schemas.microsoft.com/office/drawing/2014/main" id="{72D5A197-23EF-4751-9E72-FEB79910E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D7E4D1-EC3E-4109-9647-9E6652A92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851206B-D4F3-1B2F-0E77-D5AF6C2A006C}"/>
              </a:ext>
            </a:extLst>
          </p:cNvPr>
          <p:cNvSpPr txBox="1"/>
          <p:nvPr/>
        </p:nvSpPr>
        <p:spPr>
          <a:xfrm>
            <a:off x="2297574" y="3515098"/>
            <a:ext cx="802704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  <a:latin typeface="Amasis MT Pro Black" panose="02040A04050005020304" pitchFamily="18" charset="0"/>
              </a:rPr>
              <a:t>Title: Advanced Trivia Quiz App using Python </a:t>
            </a:r>
            <a:r>
              <a:rPr lang="en-US" sz="2800" dirty="0" err="1">
                <a:solidFill>
                  <a:srgbClr val="00B050"/>
                </a:solidFill>
                <a:latin typeface="Amasis MT Pro Black" panose="02040A04050005020304" pitchFamily="18" charset="0"/>
              </a:rPr>
              <a:t>Tkinter</a:t>
            </a:r>
            <a:r>
              <a:rPr lang="en-US" sz="2800" dirty="0">
                <a:solidFill>
                  <a:srgbClr val="00B050"/>
                </a:solidFill>
                <a:latin typeface="Amasis MT Pro Black" panose="02040A04050005020304" pitchFamily="18" charset="0"/>
              </a:rPr>
              <a:t> and Open Trivia API</a:t>
            </a:r>
            <a:endParaRPr lang="en-IN" sz="2800" dirty="0">
              <a:solidFill>
                <a:srgbClr val="00B050"/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15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30078-2F18-180B-EF94-C173210BF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01D0555-9B89-1BFF-61B7-EEB0543FD8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830" t="14684" r="42183" b="23882"/>
          <a:stretch>
            <a:fillRect/>
          </a:stretch>
        </p:blipFill>
        <p:spPr>
          <a:xfrm>
            <a:off x="2939970" y="1134317"/>
            <a:ext cx="5972536" cy="42131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42F86C-C43C-EC49-697D-7F161853E055}"/>
              </a:ext>
            </a:extLst>
          </p:cNvPr>
          <p:cNvSpPr txBox="1"/>
          <p:nvPr/>
        </p:nvSpPr>
        <p:spPr>
          <a:xfrm>
            <a:off x="995423" y="1273215"/>
            <a:ext cx="21413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Amasis MT Pro Black" panose="02040A04050005020304" pitchFamily="18" charset="0"/>
              </a:rPr>
              <a:t>OUTPUT:</a:t>
            </a:r>
            <a:endParaRPr lang="en-IN" sz="2000" dirty="0">
              <a:solidFill>
                <a:srgbClr val="FF0000"/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682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4201BD-6FA4-1B21-6A8C-082FEC429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F765A1-DACE-1BD2-A22B-4D8A7764A6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32" t="21097" r="38956" b="12911"/>
          <a:stretch>
            <a:fillRect/>
          </a:stretch>
        </p:blipFill>
        <p:spPr>
          <a:xfrm>
            <a:off x="2893671" y="1166149"/>
            <a:ext cx="5914664" cy="452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393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0D64CE-35E2-268F-26A2-CE5B37C8A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9A5771E-CCC9-4593-04B4-4F8C780E8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991" y="696110"/>
            <a:ext cx="8211662" cy="546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129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41C9AC-818C-756B-2708-6C39F98B2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age 14 - Free and customizable thank you templates">
            <a:extLst>
              <a:ext uri="{FF2B5EF4-FFF2-40B4-BE49-F238E27FC236}">
                <a16:creationId xmlns:a16="http://schemas.microsoft.com/office/drawing/2014/main" id="{89C308F6-9552-59B2-A50A-58A05272BA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99" r="1" b="12995"/>
          <a:stretch>
            <a:fillRect/>
          </a:stretch>
        </p:blipFill>
        <p:spPr bwMode="auto">
          <a:xfrm>
            <a:off x="712293" y="643467"/>
            <a:ext cx="1090506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D7B190-7338-C58E-B493-D907E73EE3FD}"/>
              </a:ext>
            </a:extLst>
          </p:cNvPr>
          <p:cNvSpPr txBox="1"/>
          <p:nvPr/>
        </p:nvSpPr>
        <p:spPr>
          <a:xfrm>
            <a:off x="712293" y="5657671"/>
            <a:ext cx="553119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7030A0"/>
                </a:solidFill>
                <a:latin typeface="Amasis MT Pro Black" panose="02040A04050005020304" pitchFamily="18" charset="0"/>
              </a:rPr>
              <a:t>SUBMITTED BY:  JATIN KUMAR</a:t>
            </a:r>
          </a:p>
          <a:p>
            <a:endParaRPr lang="en-US" sz="1800" dirty="0">
              <a:solidFill>
                <a:srgbClr val="7030A0"/>
              </a:solidFill>
              <a:latin typeface="Amasis MT Pro Black" panose="02040A04050005020304" pitchFamily="18" charset="0"/>
            </a:endParaRPr>
          </a:p>
          <a:p>
            <a:r>
              <a:rPr lang="en-IN" sz="1800" dirty="0">
                <a:solidFill>
                  <a:srgbClr val="7030A0"/>
                </a:solidFill>
                <a:latin typeface="Amasis MT Pro Black" panose="02040A04050005020304" pitchFamily="18" charset="0"/>
              </a:rPr>
              <a:t> </a:t>
            </a:r>
            <a:endParaRPr lang="en-US" sz="1800" dirty="0">
              <a:solidFill>
                <a:srgbClr val="7030A0"/>
              </a:solidFill>
              <a:latin typeface="Amasis MT Pro Black" panose="02040A04050005020304" pitchFamily="18" charset="0"/>
            </a:endParaRPr>
          </a:p>
          <a:p>
            <a:endParaRPr lang="en-IN" sz="1800" dirty="0">
              <a:latin typeface="Amasis MT Pro Black" panose="02040A040500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9712E6-7CBD-221E-C97A-C75E4AAB5140}"/>
              </a:ext>
            </a:extLst>
          </p:cNvPr>
          <p:cNvSpPr txBox="1"/>
          <p:nvPr/>
        </p:nvSpPr>
        <p:spPr>
          <a:xfrm>
            <a:off x="6833420" y="5657671"/>
            <a:ext cx="61156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Amasis MT Pro Black" panose="02040A04050005020304" pitchFamily="18" charset="0"/>
              </a:rPr>
              <a:t>SUBMITTED TO </a:t>
            </a:r>
            <a:r>
              <a:rPr lang="en-IN" dirty="0">
                <a:solidFill>
                  <a:srgbClr val="7030A0"/>
                </a:solidFill>
                <a:latin typeface="Amasis MT Pro Black" panose="02040A04050005020304" pitchFamily="18" charset="0"/>
              </a:rPr>
              <a:t>TAMIZHAN SKILLS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90EC61-9E99-41A4-766A-E5133FCB6EDC}"/>
              </a:ext>
            </a:extLst>
          </p:cNvPr>
          <p:cNvSpPr txBox="1"/>
          <p:nvPr/>
        </p:nvSpPr>
        <p:spPr>
          <a:xfrm>
            <a:off x="2743200" y="1303078"/>
            <a:ext cx="64818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  <a:latin typeface="Amasis MT Pro Black" panose="02040A04050005020304" pitchFamily="18" charset="0"/>
              </a:rPr>
              <a:t>Title: Advanced Trivia Quiz App using Python </a:t>
            </a:r>
            <a:r>
              <a:rPr lang="en-US" sz="1800" dirty="0" err="1">
                <a:solidFill>
                  <a:srgbClr val="00B050"/>
                </a:solidFill>
                <a:latin typeface="Amasis MT Pro Black" panose="02040A04050005020304" pitchFamily="18" charset="0"/>
              </a:rPr>
              <a:t>Tkinter</a:t>
            </a:r>
            <a:r>
              <a:rPr lang="en-US" sz="1800" dirty="0">
                <a:solidFill>
                  <a:srgbClr val="00B050"/>
                </a:solidFill>
                <a:latin typeface="Amasis MT Pro Black" panose="02040A04050005020304" pitchFamily="18" charset="0"/>
              </a:rPr>
              <a:t> and Open Trivia API</a:t>
            </a:r>
            <a:endParaRPr lang="en-IN" sz="1800" dirty="0">
              <a:solidFill>
                <a:srgbClr val="00B050"/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4238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9496AC-A44D-AAC5-9949-A5EB7CE97F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40F683-4F1E-A218-9824-984B9A1795D1}"/>
              </a:ext>
            </a:extLst>
          </p:cNvPr>
          <p:cNvSpPr txBox="1"/>
          <p:nvPr/>
        </p:nvSpPr>
        <p:spPr>
          <a:xfrm>
            <a:off x="776468" y="1447132"/>
            <a:ext cx="1063906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effectLst/>
                <a:latin typeface="Amasis MT Pro Medium" panose="02040604050005020304" pitchFamily="18" charset="0"/>
              </a:rPr>
              <a:t>This Quiz App is a desktop application built using Python’s </a:t>
            </a:r>
            <a:r>
              <a:rPr lang="en-US" sz="2000" dirty="0" err="1">
                <a:effectLst/>
                <a:latin typeface="Amasis MT Pro Medium" panose="02040604050005020304" pitchFamily="18" charset="0"/>
              </a:rPr>
              <a:t>Tkinter</a:t>
            </a:r>
            <a:r>
              <a:rPr lang="en-US" sz="2000" dirty="0">
                <a:effectLst/>
                <a:latin typeface="Amasis MT Pro Medium" panose="02040604050005020304" pitchFamily="18" charset="0"/>
              </a:rPr>
              <a:t> library. It fetches trivia categories and multiple-choice questions from the Open Trivia Database API. Users can select a category, choose the number of questions, and take the quiz with a timer-based interface. </a:t>
            </a:r>
          </a:p>
          <a:p>
            <a:r>
              <a:rPr lang="en-US" sz="2000" dirty="0">
                <a:effectLst/>
                <a:latin typeface="Amasis MT Pro Medium" panose="02040604050005020304" pitchFamily="18" charset="0"/>
              </a:rPr>
              <a:t>Each question is displayed with shuffled options, and users can navigate between questions. A countdown timer with sound alerts enhances the experience. Upon submission, the app calculates the score and exports results (category, correct answers, percentage) to a CSV file. The interface is styled with a dark theme, and the app ensures interactive learning with performance tracking.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1CD767-FCC9-471C-1B06-30D1863B6DCD}"/>
              </a:ext>
            </a:extLst>
          </p:cNvPr>
          <p:cNvSpPr txBox="1"/>
          <p:nvPr/>
        </p:nvSpPr>
        <p:spPr>
          <a:xfrm>
            <a:off x="776468" y="885991"/>
            <a:ext cx="61114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>
                <a:solidFill>
                  <a:srgbClr val="FF0000"/>
                </a:solidFill>
                <a:latin typeface="Amasis MT Pro Black" panose="02040A04050005020304" pitchFamily="18" charset="0"/>
              </a:rPr>
              <a:t>Project Description :</a:t>
            </a:r>
            <a:endParaRPr lang="en-IN" dirty="0">
              <a:solidFill>
                <a:srgbClr val="FF0000"/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9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A204EF-CB01-AFCE-2237-BA8F0786F5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9401732C-37EE-4B98-A709-9530173F3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54E48C8-2A00-4C54-BC9C-B18EE49E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6"/>
            <a:ext cx="12229962" cy="6856214"/>
            <a:chOff x="-15736" y="0"/>
            <a:chExt cx="12229962" cy="685621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E0A0544-8F52-43F0-AC3E-DF683908B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F4057D3-A680-4443-9E51-ED920A691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F6853A4-7B38-4FDE-B024-AE8BA71E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6ADF4DB-4290-4441-8F8E-04152FE60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6A554AE-5D06-A894-8B5C-504013895065}"/>
              </a:ext>
            </a:extLst>
          </p:cNvPr>
          <p:cNvSpPr txBox="1"/>
          <p:nvPr/>
        </p:nvSpPr>
        <p:spPr>
          <a:xfrm>
            <a:off x="837869" y="1082016"/>
            <a:ext cx="4094017" cy="28238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n w="3175" cmpd="sng">
                  <a:noFill/>
                </a:ln>
                <a:solidFill>
                  <a:srgbClr val="7030A0"/>
                </a:solidFill>
                <a:latin typeface="+mj-lt"/>
                <a:ea typeface="+mj-ea"/>
                <a:cs typeface="+mj-cs"/>
              </a:rPr>
              <a:t>Technologies &amp; Tools Used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009A1B3-FC5A-84B9-9D01-F0CE92935D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9641232"/>
              </p:ext>
            </p:extLst>
          </p:nvPr>
        </p:nvGraphicFramePr>
        <p:xfrm>
          <a:off x="4931886" y="1167778"/>
          <a:ext cx="6402552" cy="4572310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2035870">
                  <a:extLst>
                    <a:ext uri="{9D8B030D-6E8A-4147-A177-3AD203B41FA5}">
                      <a16:colId xmlns:a16="http://schemas.microsoft.com/office/drawing/2014/main" val="2692395336"/>
                    </a:ext>
                  </a:extLst>
                </a:gridCol>
                <a:gridCol w="2156951">
                  <a:extLst>
                    <a:ext uri="{9D8B030D-6E8A-4147-A177-3AD203B41FA5}">
                      <a16:colId xmlns:a16="http://schemas.microsoft.com/office/drawing/2014/main" val="1657498004"/>
                    </a:ext>
                  </a:extLst>
                </a:gridCol>
                <a:gridCol w="2209731">
                  <a:extLst>
                    <a:ext uri="{9D8B030D-6E8A-4147-A177-3AD203B41FA5}">
                      <a16:colId xmlns:a16="http://schemas.microsoft.com/office/drawing/2014/main" val="202649031"/>
                    </a:ext>
                  </a:extLst>
                </a:gridCol>
              </a:tblGrid>
              <a:tr h="272482">
                <a:tc>
                  <a:txBody>
                    <a:bodyPr/>
                    <a:lstStyle/>
                    <a:p>
                      <a:r>
                        <a:rPr lang="en-IN" sz="1400" b="1">
                          <a:latin typeface="Amasis MT Pro Medium" panose="02040604050005020304" pitchFamily="18" charset="0"/>
                        </a:rPr>
                        <a:t>      Component</a:t>
                      </a:r>
                      <a:endParaRPr lang="en-IN" sz="1400">
                        <a:latin typeface="Amasis MT Pro Medium" panose="02040604050005020304" pitchFamily="18" charset="0"/>
                      </a:endParaRP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 b="1">
                          <a:latin typeface="Amasis MT Pro Medium" panose="02040604050005020304" pitchFamily="18" charset="0"/>
                        </a:rPr>
                        <a:t>     Technology / Library</a:t>
                      </a:r>
                      <a:endParaRPr lang="en-IN" sz="1400">
                        <a:latin typeface="Amasis MT Pro Medium" panose="02040604050005020304" pitchFamily="18" charset="0"/>
                      </a:endParaRP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 b="1">
                          <a:latin typeface="Amasis MT Pro Medium" panose="02040604050005020304" pitchFamily="18" charset="0"/>
                        </a:rPr>
                        <a:t>        Purpose</a:t>
                      </a:r>
                      <a:endParaRPr lang="en-IN" sz="1400">
                        <a:latin typeface="Amasis MT Pro Medium" panose="02040604050005020304" pitchFamily="18" charset="0"/>
                      </a:endParaRPr>
                    </a:p>
                  </a:txBody>
                  <a:tcPr marL="42639" marR="42639" marT="21319" marB="21319" anchor="ctr"/>
                </a:tc>
                <a:extLst>
                  <a:ext uri="{0D108BD9-81ED-4DB2-BD59-A6C34878D82A}">
                    <a16:rowId xmlns:a16="http://schemas.microsoft.com/office/drawing/2014/main" val="976834362"/>
                  </a:ext>
                </a:extLst>
              </a:tr>
              <a:tr h="465640"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GUI Framework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Tkinter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Amasis MT Pro Medium" panose="02040604050005020304" pitchFamily="18" charset="0"/>
                        </a:rPr>
                        <a:t>For building the desktop user interface</a:t>
                      </a:r>
                    </a:p>
                  </a:txBody>
                  <a:tcPr marL="42639" marR="42639" marT="21319" marB="21319" anchor="ctr"/>
                </a:tc>
                <a:extLst>
                  <a:ext uri="{0D108BD9-81ED-4DB2-BD59-A6C34878D82A}">
                    <a16:rowId xmlns:a16="http://schemas.microsoft.com/office/drawing/2014/main" val="2234569974"/>
                  </a:ext>
                </a:extLst>
              </a:tr>
              <a:tr h="465640"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API Communication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requests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Amasis MT Pro Medium" panose="02040604050005020304" pitchFamily="18" charset="0"/>
                        </a:rPr>
                        <a:t>To fetch trivia categories and questions from API</a:t>
                      </a:r>
                    </a:p>
                  </a:txBody>
                  <a:tcPr marL="42639" marR="42639" marT="21319" marB="21319" anchor="ctr"/>
                </a:tc>
                <a:extLst>
                  <a:ext uri="{0D108BD9-81ED-4DB2-BD59-A6C34878D82A}">
                    <a16:rowId xmlns:a16="http://schemas.microsoft.com/office/drawing/2014/main" val="2484258200"/>
                  </a:ext>
                </a:extLst>
              </a:tr>
              <a:tr h="465640"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Data Format Handling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base64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Amasis MT Pro Medium" panose="02040604050005020304" pitchFamily="18" charset="0"/>
                        </a:rPr>
                        <a:t>Decoding API response (encoded in base64)</a:t>
                      </a:r>
                    </a:p>
                  </a:txBody>
                  <a:tcPr marL="42639" marR="42639" marT="21319" marB="21319" anchor="ctr"/>
                </a:tc>
                <a:extLst>
                  <a:ext uri="{0D108BD9-81ED-4DB2-BD59-A6C34878D82A}">
                    <a16:rowId xmlns:a16="http://schemas.microsoft.com/office/drawing/2014/main" val="2999992631"/>
                  </a:ext>
                </a:extLst>
              </a:tr>
              <a:tr h="272482"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Randomization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random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Shuffling answer options</a:t>
                      </a:r>
                    </a:p>
                  </a:txBody>
                  <a:tcPr marL="42639" marR="42639" marT="21319" marB="21319" anchor="ctr"/>
                </a:tc>
                <a:extLst>
                  <a:ext uri="{0D108BD9-81ED-4DB2-BD59-A6C34878D82A}">
                    <a16:rowId xmlns:a16="http://schemas.microsoft.com/office/drawing/2014/main" val="1739476160"/>
                  </a:ext>
                </a:extLst>
              </a:tr>
              <a:tr h="465640"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Data Storage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csv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Amasis MT Pro Medium" panose="02040604050005020304" pitchFamily="18" charset="0"/>
                        </a:rPr>
                        <a:t>Exporting quiz results to a CSV file</a:t>
                      </a:r>
                    </a:p>
                  </a:txBody>
                  <a:tcPr marL="42639" marR="42639" marT="21319" marB="21319" anchor="ctr"/>
                </a:tc>
                <a:extLst>
                  <a:ext uri="{0D108BD9-81ED-4DB2-BD59-A6C34878D82A}">
                    <a16:rowId xmlns:a16="http://schemas.microsoft.com/office/drawing/2014/main" val="1209977826"/>
                  </a:ext>
                </a:extLst>
              </a:tr>
              <a:tr h="465640"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Sound Effects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 dirty="0" err="1">
                          <a:latin typeface="Amasis MT Pro Medium" panose="02040604050005020304" pitchFamily="18" charset="0"/>
                        </a:rPr>
                        <a:t>winsound</a:t>
                      </a:r>
                      <a:r>
                        <a:rPr lang="en-IN" sz="1400" dirty="0">
                          <a:latin typeface="Amasis MT Pro Medium" panose="02040604050005020304" pitchFamily="18" charset="0"/>
                        </a:rPr>
                        <a:t> (Windows only)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Amasis MT Pro Medium" panose="02040604050005020304" pitchFamily="18" charset="0"/>
                        </a:rPr>
                        <a:t>Beep alerts for timer countdown</a:t>
                      </a:r>
                    </a:p>
                  </a:txBody>
                  <a:tcPr marL="42639" marR="42639" marT="21319" marB="21319" anchor="ctr"/>
                </a:tc>
                <a:extLst>
                  <a:ext uri="{0D108BD9-81ED-4DB2-BD59-A6C34878D82A}">
                    <a16:rowId xmlns:a16="http://schemas.microsoft.com/office/drawing/2014/main" val="3709644012"/>
                  </a:ext>
                </a:extLst>
              </a:tr>
              <a:tr h="272482"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Data Parsing &amp; Storage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json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Parsing API responses</a:t>
                      </a:r>
                    </a:p>
                  </a:txBody>
                  <a:tcPr marL="42639" marR="42639" marT="21319" marB="21319" anchor="ctr"/>
                </a:tc>
                <a:extLst>
                  <a:ext uri="{0D108BD9-81ED-4DB2-BD59-A6C34878D82A}">
                    <a16:rowId xmlns:a16="http://schemas.microsoft.com/office/drawing/2014/main" val="3718023379"/>
                  </a:ext>
                </a:extLst>
              </a:tr>
              <a:tr h="465640">
                <a:tc>
                  <a:txBody>
                    <a:bodyPr/>
                    <a:lstStyle/>
                    <a:p>
                      <a:r>
                        <a:rPr lang="en-IN" sz="1400" dirty="0">
                          <a:latin typeface="Amasis MT Pro Medium" panose="02040604050005020304" pitchFamily="18" charset="0"/>
                        </a:rPr>
                        <a:t>Core Language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Python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Amasis MT Pro Medium" panose="02040604050005020304" pitchFamily="18" charset="0"/>
                        </a:rPr>
                        <a:t>Primary language for logic, control, and flow</a:t>
                      </a:r>
                    </a:p>
                  </a:txBody>
                  <a:tcPr marL="42639" marR="42639" marT="21319" marB="21319" anchor="ctr"/>
                </a:tc>
                <a:extLst>
                  <a:ext uri="{0D108BD9-81ED-4DB2-BD59-A6C34878D82A}">
                    <a16:rowId xmlns:a16="http://schemas.microsoft.com/office/drawing/2014/main" val="503558955"/>
                  </a:ext>
                </a:extLst>
              </a:tr>
              <a:tr h="465640"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External API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  <a:hlinkClick r:id="rId7"/>
                        </a:rPr>
                        <a:t>Open Trivia DB</a:t>
                      </a:r>
                      <a:endParaRPr lang="en-IN" sz="1400">
                        <a:latin typeface="Amasis MT Pro Medium" panose="02040604050005020304" pitchFamily="18" charset="0"/>
                      </a:endParaRP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Amasis MT Pro Medium" panose="02040604050005020304" pitchFamily="18" charset="0"/>
                        </a:rPr>
                        <a:t>Source of quiz questions and categories</a:t>
                      </a:r>
                    </a:p>
                  </a:txBody>
                  <a:tcPr marL="42639" marR="42639" marT="21319" marB="21319" anchor="ctr"/>
                </a:tc>
                <a:extLst>
                  <a:ext uri="{0D108BD9-81ED-4DB2-BD59-A6C34878D82A}">
                    <a16:rowId xmlns:a16="http://schemas.microsoft.com/office/drawing/2014/main" val="40598435"/>
                  </a:ext>
                </a:extLst>
              </a:tr>
              <a:tr h="465640"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OS Interaction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IN" sz="1400">
                          <a:latin typeface="Amasis MT Pro Medium" panose="02040604050005020304" pitchFamily="18" charset="0"/>
                        </a:rPr>
                        <a:t>os</a:t>
                      </a:r>
                    </a:p>
                  </a:txBody>
                  <a:tcPr marL="42639" marR="42639" marT="21319" marB="21319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Amasis MT Pro Medium" panose="02040604050005020304" pitchFamily="18" charset="0"/>
                        </a:rPr>
                        <a:t>Checking file existence for result exports</a:t>
                      </a:r>
                    </a:p>
                  </a:txBody>
                  <a:tcPr marL="42639" marR="42639" marT="21319" marB="21319" anchor="ctr"/>
                </a:tc>
                <a:extLst>
                  <a:ext uri="{0D108BD9-81ED-4DB2-BD59-A6C34878D82A}">
                    <a16:rowId xmlns:a16="http://schemas.microsoft.com/office/drawing/2014/main" val="37922125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9353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9C6A75-5C66-BF2C-6A79-DD98DD0728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49C117F-F390-437B-ADB0-57E87EFF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7EF42F8-2417-49A6-95CE-DE9503B0A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C6F623B-2003-4AED-B02F-541A150EC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D11837A-4F3D-419F-ACE2-E80B1EA28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9411D1A-7E2C-4A36-BE32-BF7A8E130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0742BC3-654B-4E41-9A6A-73A42E477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9401732C-37EE-4B98-A709-9530173F3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54E48C8-2A00-4C54-BC9C-B18EE49E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6"/>
            <a:ext cx="12229962" cy="6856214"/>
            <a:chOff x="-15736" y="0"/>
            <a:chExt cx="12229962" cy="6856214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E0A0544-8F52-43F0-AC3E-DF683908B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F4057D3-A680-4443-9E51-ED920A691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F6853A4-7B38-4FDE-B024-AE8BA71E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6ADF4DB-4290-4441-8F8E-04152FE60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4A831EF-3815-8038-B4B9-4985A3D313DB}"/>
              </a:ext>
            </a:extLst>
          </p:cNvPr>
          <p:cNvSpPr txBox="1"/>
          <p:nvPr/>
        </p:nvSpPr>
        <p:spPr>
          <a:xfrm>
            <a:off x="997528" y="982132"/>
            <a:ext cx="4094017" cy="28238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n w="3175" cmpd="sng">
                  <a:noFill/>
                </a:ln>
                <a:solidFill>
                  <a:srgbClr val="7030A0"/>
                </a:solidFill>
                <a:latin typeface="+mj-lt"/>
                <a:ea typeface="+mj-ea"/>
                <a:cs typeface="+mj-cs"/>
              </a:rPr>
              <a:t>Challenges Faced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5BCE6A4-2A15-FED8-037C-10F834647E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3866875"/>
              </p:ext>
            </p:extLst>
          </p:nvPr>
        </p:nvGraphicFramePr>
        <p:xfrm>
          <a:off x="4930814" y="775510"/>
          <a:ext cx="5929631" cy="5301195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2791923">
                  <a:extLst>
                    <a:ext uri="{9D8B030D-6E8A-4147-A177-3AD203B41FA5}">
                      <a16:colId xmlns:a16="http://schemas.microsoft.com/office/drawing/2014/main" val="3181061365"/>
                    </a:ext>
                  </a:extLst>
                </a:gridCol>
                <a:gridCol w="3137708">
                  <a:extLst>
                    <a:ext uri="{9D8B030D-6E8A-4147-A177-3AD203B41FA5}">
                      <a16:colId xmlns:a16="http://schemas.microsoft.com/office/drawing/2014/main" val="1060877917"/>
                    </a:ext>
                  </a:extLst>
                </a:gridCol>
              </a:tblGrid>
              <a:tr h="276555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Amasis MT Pro Medium" panose="02040604050005020304" pitchFamily="18" charset="0"/>
                        </a:rPr>
                        <a:t>             Challenge</a:t>
                      </a:r>
                      <a:endParaRPr lang="en-IN" sz="1200">
                        <a:latin typeface="Amasis MT Pro Medium" panose="02040604050005020304" pitchFamily="18" charset="0"/>
                      </a:endParaRPr>
                    </a:p>
                  </a:txBody>
                  <a:tcPr marL="42052" marR="42052" marT="21026" marB="21026" anchor="ctr"/>
                </a:tc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Amasis MT Pro Medium" panose="02040604050005020304" pitchFamily="18" charset="0"/>
                        </a:rPr>
                        <a:t>          Description</a:t>
                      </a:r>
                      <a:endParaRPr lang="en-IN" sz="1200">
                        <a:latin typeface="Amasis MT Pro Medium" panose="02040604050005020304" pitchFamily="18" charset="0"/>
                      </a:endParaRPr>
                    </a:p>
                  </a:txBody>
                  <a:tcPr marL="42052" marR="42052" marT="21026" marB="21026" anchor="ctr"/>
                </a:tc>
                <a:extLst>
                  <a:ext uri="{0D108BD9-81ED-4DB2-BD59-A6C34878D82A}">
                    <a16:rowId xmlns:a16="http://schemas.microsoft.com/office/drawing/2014/main" val="2605196108"/>
                  </a:ext>
                </a:extLst>
              </a:tr>
              <a:tr h="477426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Amasis MT Pro Medium" panose="02040604050005020304" pitchFamily="18" charset="0"/>
                        </a:rPr>
                        <a:t>API Encoding</a:t>
                      </a:r>
                      <a:endParaRPr lang="en-IN" sz="1200">
                        <a:latin typeface="Amasis MT Pro Medium" panose="02040604050005020304" pitchFamily="18" charset="0"/>
                      </a:endParaRPr>
                    </a:p>
                  </a:txBody>
                  <a:tcPr marL="42052" marR="42052" marT="21026" marB="21026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masis MT Pro Medium" panose="02040604050005020304" pitchFamily="18" charset="0"/>
                        </a:rPr>
                        <a:t>Questions and answers are base64-encoded, requiring proper decoding.</a:t>
                      </a:r>
                    </a:p>
                  </a:txBody>
                  <a:tcPr marL="42052" marR="42052" marT="21026" marB="21026" anchor="ctr"/>
                </a:tc>
                <a:extLst>
                  <a:ext uri="{0D108BD9-81ED-4DB2-BD59-A6C34878D82A}">
                    <a16:rowId xmlns:a16="http://schemas.microsoft.com/office/drawing/2014/main" val="2767740162"/>
                  </a:ext>
                </a:extLst>
              </a:tr>
              <a:tr h="678298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Amasis MT Pro Medium" panose="02040604050005020304" pitchFamily="18" charset="0"/>
                        </a:rPr>
                        <a:t>Question Randomization</a:t>
                      </a:r>
                      <a:endParaRPr lang="en-IN" sz="1200">
                        <a:latin typeface="Amasis MT Pro Medium" panose="02040604050005020304" pitchFamily="18" charset="0"/>
                      </a:endParaRPr>
                    </a:p>
                  </a:txBody>
                  <a:tcPr marL="42052" marR="42052" marT="21026" marB="21026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masis MT Pro Medium" panose="02040604050005020304" pitchFamily="18" charset="0"/>
                        </a:rPr>
                        <a:t>Ensuring correct answers are shuffled randomly without losing tracking.</a:t>
                      </a:r>
                    </a:p>
                  </a:txBody>
                  <a:tcPr marL="42052" marR="42052" marT="21026" marB="21026" anchor="ctr"/>
                </a:tc>
                <a:extLst>
                  <a:ext uri="{0D108BD9-81ED-4DB2-BD59-A6C34878D82A}">
                    <a16:rowId xmlns:a16="http://schemas.microsoft.com/office/drawing/2014/main" val="4054748025"/>
                  </a:ext>
                </a:extLst>
              </a:tr>
              <a:tr h="678298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Amasis MT Pro Medium" panose="02040604050005020304" pitchFamily="18" charset="0"/>
                        </a:rPr>
                        <a:t>Timer Management</a:t>
                      </a:r>
                      <a:endParaRPr lang="en-IN" sz="1200">
                        <a:latin typeface="Amasis MT Pro Medium" panose="02040604050005020304" pitchFamily="18" charset="0"/>
                      </a:endParaRPr>
                    </a:p>
                  </a:txBody>
                  <a:tcPr marL="42052" marR="42052" marT="21026" marB="21026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masis MT Pro Medium" panose="02040604050005020304" pitchFamily="18" charset="0"/>
                        </a:rPr>
                        <a:t>Implementing countdown with after() and cancelling timers on navigation.</a:t>
                      </a:r>
                    </a:p>
                  </a:txBody>
                  <a:tcPr marL="42052" marR="42052" marT="21026" marB="21026" anchor="ctr"/>
                </a:tc>
                <a:extLst>
                  <a:ext uri="{0D108BD9-81ED-4DB2-BD59-A6C34878D82A}">
                    <a16:rowId xmlns:a16="http://schemas.microsoft.com/office/drawing/2014/main" val="1957261695"/>
                  </a:ext>
                </a:extLst>
              </a:tr>
              <a:tr h="678298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Amasis MT Pro Medium" panose="02040604050005020304" pitchFamily="18" charset="0"/>
                        </a:rPr>
                        <a:t>Sound Integration</a:t>
                      </a:r>
                      <a:endParaRPr lang="en-IN" sz="1200">
                        <a:latin typeface="Amasis MT Pro Medium" panose="02040604050005020304" pitchFamily="18" charset="0"/>
                      </a:endParaRPr>
                    </a:p>
                  </a:txBody>
                  <a:tcPr marL="42052" marR="42052" marT="21026" marB="21026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masis MT Pro Medium" panose="02040604050005020304" pitchFamily="18" charset="0"/>
                        </a:rPr>
                        <a:t>Using winsound for beeps, which only works on Windows; cross-platform issues.</a:t>
                      </a:r>
                    </a:p>
                  </a:txBody>
                  <a:tcPr marL="42052" marR="42052" marT="21026" marB="21026" anchor="ctr"/>
                </a:tc>
                <a:extLst>
                  <a:ext uri="{0D108BD9-81ED-4DB2-BD59-A6C34878D82A}">
                    <a16:rowId xmlns:a16="http://schemas.microsoft.com/office/drawing/2014/main" val="1401922530"/>
                  </a:ext>
                </a:extLst>
              </a:tr>
              <a:tr h="678298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Amasis MT Pro Medium" panose="02040604050005020304" pitchFamily="18" charset="0"/>
                        </a:rPr>
                        <a:t>UI Navigation</a:t>
                      </a:r>
                      <a:endParaRPr lang="en-IN" sz="1200">
                        <a:latin typeface="Amasis MT Pro Medium" panose="02040604050005020304" pitchFamily="18" charset="0"/>
                      </a:endParaRPr>
                    </a:p>
                  </a:txBody>
                  <a:tcPr marL="42052" marR="42052" marT="21026" marB="21026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masis MT Pro Medium" panose="02040604050005020304" pitchFamily="18" charset="0"/>
                        </a:rPr>
                        <a:t>Handling previous/next logic while saving user-selected options correctly.</a:t>
                      </a:r>
                    </a:p>
                  </a:txBody>
                  <a:tcPr marL="42052" marR="42052" marT="21026" marB="21026" anchor="ctr"/>
                </a:tc>
                <a:extLst>
                  <a:ext uri="{0D108BD9-81ED-4DB2-BD59-A6C34878D82A}">
                    <a16:rowId xmlns:a16="http://schemas.microsoft.com/office/drawing/2014/main" val="1925150410"/>
                  </a:ext>
                </a:extLst>
              </a:tr>
              <a:tr h="678298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Amasis MT Pro Medium" panose="02040604050005020304" pitchFamily="18" charset="0"/>
                        </a:rPr>
                        <a:t>Error Handling for API Failures</a:t>
                      </a:r>
                      <a:endParaRPr lang="en-IN" sz="1200">
                        <a:latin typeface="Amasis MT Pro Medium" panose="02040604050005020304" pitchFamily="18" charset="0"/>
                      </a:endParaRPr>
                    </a:p>
                  </a:txBody>
                  <a:tcPr marL="42052" marR="42052" marT="21026" marB="21026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masis MT Pro Medium" panose="02040604050005020304" pitchFamily="18" charset="0"/>
                        </a:rPr>
                        <a:t>Managing cases where the API doesn't return enough questions or fails.</a:t>
                      </a:r>
                    </a:p>
                  </a:txBody>
                  <a:tcPr marL="42052" marR="42052" marT="21026" marB="21026" anchor="ctr"/>
                </a:tc>
                <a:extLst>
                  <a:ext uri="{0D108BD9-81ED-4DB2-BD59-A6C34878D82A}">
                    <a16:rowId xmlns:a16="http://schemas.microsoft.com/office/drawing/2014/main" val="1650440376"/>
                  </a:ext>
                </a:extLst>
              </a:tr>
              <a:tr h="477426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Amasis MT Pro Medium" panose="02040604050005020304" pitchFamily="18" charset="0"/>
                        </a:rPr>
                        <a:t>CSV Export Reliability</a:t>
                      </a:r>
                      <a:endParaRPr lang="en-IN" sz="1200">
                        <a:latin typeface="Amasis MT Pro Medium" panose="02040604050005020304" pitchFamily="18" charset="0"/>
                      </a:endParaRPr>
                    </a:p>
                  </a:txBody>
                  <a:tcPr marL="42052" marR="42052" marT="21026" marB="21026" anchor="ctr"/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Amasis MT Pro Medium" panose="02040604050005020304" pitchFamily="18" charset="0"/>
                        </a:rPr>
                        <a:t>Ensuring data is appended without overwriting or corruption.</a:t>
                      </a:r>
                    </a:p>
                  </a:txBody>
                  <a:tcPr marL="42052" marR="42052" marT="21026" marB="21026" anchor="ctr"/>
                </a:tc>
                <a:extLst>
                  <a:ext uri="{0D108BD9-81ED-4DB2-BD59-A6C34878D82A}">
                    <a16:rowId xmlns:a16="http://schemas.microsoft.com/office/drawing/2014/main" val="218083516"/>
                  </a:ext>
                </a:extLst>
              </a:tr>
              <a:tr h="678298">
                <a:tc>
                  <a:txBody>
                    <a:bodyPr/>
                    <a:lstStyle/>
                    <a:p>
                      <a:r>
                        <a:rPr lang="en-IN" sz="1200" b="1">
                          <a:latin typeface="Amasis MT Pro Medium" panose="02040604050005020304" pitchFamily="18" charset="0"/>
                        </a:rPr>
                        <a:t>Responsive Layout in Tkinter</a:t>
                      </a:r>
                      <a:endParaRPr lang="en-IN" sz="1200">
                        <a:latin typeface="Amasis MT Pro Medium" panose="02040604050005020304" pitchFamily="18" charset="0"/>
                      </a:endParaRPr>
                    </a:p>
                  </a:txBody>
                  <a:tcPr marL="42052" marR="42052" marT="21026" marB="21026" anchor="ctr"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masis MT Pro Medium" panose="02040604050005020304" pitchFamily="18" charset="0"/>
                        </a:rPr>
                        <a:t>Designing a clean and readable interface across different resolutions.</a:t>
                      </a:r>
                    </a:p>
                  </a:txBody>
                  <a:tcPr marL="42052" marR="42052" marT="21026" marB="21026" anchor="ctr"/>
                </a:tc>
                <a:extLst>
                  <a:ext uri="{0D108BD9-81ED-4DB2-BD59-A6C34878D82A}">
                    <a16:rowId xmlns:a16="http://schemas.microsoft.com/office/drawing/2014/main" val="3255529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5491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121ACB-71C4-27D4-ABDF-89D4133DD1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03E8C8A2-D2DA-42F8-84AA-AC5AB4251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A5D1FE1-4883-49B4-AD3E-D0A3F8DCE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F829EAE-7CB1-410F-BAF1-55BD6DC24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EA5F8CE-974F-4443-AB3C-4799C3323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4075D0C-1739-4729-A5C8-5C5707A942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DFD28A6-39F3-425F-8050-E5BF1B452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51D58666-E26B-4EAE-AA74-9C74E4BAF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7288C4F-0F6C-4226-B8D2-C0EE4786C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29962" cy="6856214"/>
            <a:chOff x="-15736" y="0"/>
            <a:chExt cx="12229962" cy="6856214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A0DC220-B0FC-4268-9E45-0705DA269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D2CA09E-2D13-478A-A98B-3A66ED6468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E14C9FAD-7A39-47B3-9F08-4C4F9DA20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FDCB6FF3-6165-4BB2-80C5-7A6D0D25D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192E8FC-993E-58B8-32F0-F718311AB744}"/>
              </a:ext>
            </a:extLst>
          </p:cNvPr>
          <p:cNvSpPr txBox="1"/>
          <p:nvPr/>
        </p:nvSpPr>
        <p:spPr>
          <a:xfrm>
            <a:off x="1072267" y="1041401"/>
            <a:ext cx="6528018" cy="2345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FLOWCHART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0488CE-8E24-413E-B105-426B0506E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8045" y="3541181"/>
            <a:ext cx="64922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diagram of a software process&#10;&#10;AI-generated content may be incorrect.">
            <a:extLst>
              <a:ext uri="{FF2B5EF4-FFF2-40B4-BE49-F238E27FC236}">
                <a16:creationId xmlns:a16="http://schemas.microsoft.com/office/drawing/2014/main" id="{62B4C0C6-8921-A272-8697-F766675A5DF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4023"/>
          <a:stretch>
            <a:fillRect/>
          </a:stretch>
        </p:blipFill>
        <p:spPr>
          <a:xfrm>
            <a:off x="6812638" y="765004"/>
            <a:ext cx="4087423" cy="5243321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813995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F7D72-1755-BB0E-B84F-1447723F7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D3D048-5AB2-0697-9798-441D84799C21}"/>
              </a:ext>
            </a:extLst>
          </p:cNvPr>
          <p:cNvSpPr txBox="1"/>
          <p:nvPr/>
        </p:nvSpPr>
        <p:spPr>
          <a:xfrm>
            <a:off x="892215" y="923774"/>
            <a:ext cx="1040756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1800" dirty="0">
                <a:solidFill>
                  <a:srgbClr val="FF0000"/>
                </a:solidFill>
                <a:effectLst/>
                <a:latin typeface="Amasis MT Pro Black" panose="02040A04050005020304" pitchFamily="18" charset="0"/>
              </a:rPr>
              <a:t>Project Approach </a:t>
            </a:r>
            <a:r>
              <a:rPr lang="en-IN" sz="1800" dirty="0">
                <a:effectLst/>
                <a:latin typeface="Amasis MT Pro Medium" panose="02040604050005020304" pitchFamily="18" charset="0"/>
              </a:rPr>
              <a:t>– Quiz App (</a:t>
            </a:r>
            <a:r>
              <a:rPr lang="en-IN" sz="1800" dirty="0" err="1">
                <a:effectLst/>
                <a:latin typeface="Amasis MT Pro Medium" panose="02040604050005020304" pitchFamily="18" charset="0"/>
              </a:rPr>
              <a:t>Tkinter</a:t>
            </a:r>
            <a:r>
              <a:rPr lang="en-IN" sz="1800" dirty="0">
                <a:effectLst/>
                <a:latin typeface="Amasis MT Pro Medium" panose="02040604050005020304" pitchFamily="18" charset="0"/>
              </a:rPr>
              <a:t> + API Based)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The project follows a modular and event-driven approach. Here’s the step-by-step strategy used: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1.Requirement Analysis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 Build a quiz app with categories, timer, score calculation, sound, and result export.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2.Technology Stack Selection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dirty="0">
                <a:latin typeface="Amasis MT Pro Medium" panose="02040604050005020304" pitchFamily="18" charset="0"/>
              </a:rPr>
              <a:t> </a:t>
            </a:r>
            <a:r>
              <a:rPr lang="en-IN" sz="1800" dirty="0">
                <a:effectLst/>
                <a:latin typeface="Amasis MT Pro Medium" panose="02040604050005020304" pitchFamily="18" charset="0"/>
              </a:rPr>
              <a:t>Python with </a:t>
            </a:r>
            <a:r>
              <a:rPr lang="en-IN" sz="1800" dirty="0" err="1">
                <a:effectLst/>
                <a:latin typeface="Amasis MT Pro Medium" panose="02040604050005020304" pitchFamily="18" charset="0"/>
              </a:rPr>
              <a:t>Tkinter</a:t>
            </a:r>
            <a:r>
              <a:rPr lang="en-IN" sz="1800" dirty="0">
                <a:effectLst/>
                <a:latin typeface="Amasis MT Pro Medium" panose="02040604050005020304" pitchFamily="18" charset="0"/>
              </a:rPr>
              <a:t> for GUI, requests for API, </a:t>
            </a:r>
            <a:r>
              <a:rPr lang="en-IN" sz="1800" dirty="0" err="1">
                <a:effectLst/>
                <a:latin typeface="Amasis MT Pro Medium" panose="02040604050005020304" pitchFamily="18" charset="0"/>
              </a:rPr>
              <a:t>winsound</a:t>
            </a:r>
            <a:r>
              <a:rPr lang="en-IN" sz="1800" dirty="0">
                <a:effectLst/>
                <a:latin typeface="Amasis MT Pro Medium" panose="02040604050005020304" pitchFamily="18" charset="0"/>
              </a:rPr>
              <a:t> for alerts, and csv for result logging.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3.API Integration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 Use Open Trivia Database (opentdb.com) to fetch dynamic categories and questions.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4.UI Design (</a:t>
            </a:r>
            <a:r>
              <a:rPr lang="en-IN" sz="1800" dirty="0" err="1">
                <a:effectLst/>
                <a:latin typeface="Amasis MT Pro Medium" panose="02040604050005020304" pitchFamily="18" charset="0"/>
              </a:rPr>
              <a:t>Tkinter</a:t>
            </a:r>
            <a:r>
              <a:rPr lang="en-IN" sz="1800" dirty="0">
                <a:effectLst/>
                <a:latin typeface="Amasis MT Pro Medium" panose="02040604050005020304" pitchFamily="18" charset="0"/>
              </a:rPr>
              <a:t>)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 Build selection screen → quiz interface → result submission screen with navigation buttons.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5.Core Logic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 Handle base64 decoding, question shuffling, timer (after()), sound alerts, and scoring.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6.Data Handling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 Store user answers, calculate score, and export to score.csv.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pPr>
              <a:buNone/>
            </a:pPr>
            <a:r>
              <a:rPr lang="en-IN" sz="1800" dirty="0">
                <a:effectLst/>
                <a:latin typeface="Amasis MT Pro Medium" panose="02040604050005020304" pitchFamily="18" charset="0"/>
              </a:rPr>
              <a:t>7.Testing &amp; Edge Handling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  <a:p>
            <a:r>
              <a:rPr lang="en-IN" sz="1800" dirty="0">
                <a:effectLst/>
                <a:latin typeface="Amasis MT Pro Medium" panose="02040604050005020304" pitchFamily="18" charset="0"/>
              </a:rPr>
              <a:t> Handle API failure, invalid inputs, and no-question scenarios gracefully.</a:t>
            </a:r>
            <a:endParaRPr lang="en-IN" sz="1000" dirty="0">
              <a:effectLst/>
              <a:latin typeface="Amasis MT Pro Medium" panose="020406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487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CE535-0B15-24D6-1826-5633DB895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1BCAA1DD-55B3-55BF-3CC8-3205C5284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4032" y="735151"/>
            <a:ext cx="8723935" cy="538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71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E098A-E5F3-F850-E80E-51DF3F774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431CF8-398A-6474-1B4B-080FFB765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931" y="830029"/>
            <a:ext cx="7330137" cy="519794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61D719-CCE1-FAE2-E798-F1C924126878}"/>
              </a:ext>
            </a:extLst>
          </p:cNvPr>
          <p:cNvSpPr txBox="1"/>
          <p:nvPr/>
        </p:nvSpPr>
        <p:spPr>
          <a:xfrm>
            <a:off x="1076446" y="1551008"/>
            <a:ext cx="1180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masis MT Pro Black" panose="02040A04050005020304" pitchFamily="18" charset="0"/>
              </a:rPr>
              <a:t>CODES</a:t>
            </a:r>
            <a:endParaRPr lang="en-IN" dirty="0">
              <a:solidFill>
                <a:srgbClr val="FF0000"/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0561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F8BDD-55D0-B1F4-C0B5-9E952E987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239E85-F7DF-BE7C-9F64-3CFD884E6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421" y="822017"/>
            <a:ext cx="6381157" cy="521396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7689422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98</TotalTime>
  <Words>563</Words>
  <Application>Microsoft Office PowerPoint</Application>
  <PresentationFormat>Widescreen</PresentationFormat>
  <Paragraphs>81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Amasis MT Pro Black</vt:lpstr>
      <vt:lpstr>Amasis MT Pro Medium</vt:lpstr>
      <vt:lpstr>Arial</vt:lpstr>
      <vt:lpstr>Garamond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Jatin Kumar</dc:creator>
  <cp:lastModifiedBy>Jatin Kumar</cp:lastModifiedBy>
  <cp:revision>3</cp:revision>
  <dcterms:created xsi:type="dcterms:W3CDTF">2025-07-02T05:31:21Z</dcterms:created>
  <dcterms:modified xsi:type="dcterms:W3CDTF">2025-07-02T07:09:32Z</dcterms:modified>
</cp:coreProperties>
</file>

<file path=docProps/thumbnail.jpeg>
</file>